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</p:sldIdLst>
  <p:sldSz cy="6858000" cx="12192000"/>
  <p:notesSz cx="6858000" cy="9144000"/>
  <p:embeddedFontLst>
    <p:embeddedFont>
      <p:font typeface="Open Sans"/>
      <p:regular r:id="rId26"/>
      <p:bold r:id="rId27"/>
      <p:italic r:id="rId28"/>
      <p:boldItalic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30" roundtripDataSignature="AMtx7mhwD4+DGZrDwWFCZm8oa4uGrvvVl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OpenSans-regular.fntdata"/><Relationship Id="rId25" Type="http://schemas.openxmlformats.org/officeDocument/2006/relationships/slide" Target="slides/slide20.xml"/><Relationship Id="rId28" Type="http://schemas.openxmlformats.org/officeDocument/2006/relationships/font" Target="fonts/OpenSans-italic.fntdata"/><Relationship Id="rId27" Type="http://schemas.openxmlformats.org/officeDocument/2006/relationships/font" Target="fonts/OpenSans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OpenSans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0" Type="http://customschemas.google.com/relationships/presentationmetadata" Target="meta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8" name="Google Shape;208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p1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4" name="Google Shape;224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p1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8" name="Google Shape;258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" name="Google Shape;259;p1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9" name="Google Shape;269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" name="Google Shape;270;p1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" name="Google Shape;280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0" name="Google Shape;300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1" name="Google Shape;301;p1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1" name="Google Shape;311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4" name="Google Shape;334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5" name="Google Shape;335;p1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6" name="Google Shape;346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7" name="Google Shape;347;p1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7" name="Google Shape;357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7" name="Google Shape;147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8" name="Google Shape;168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5" name="Google Shape;195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31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3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3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3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32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3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3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3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3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23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2" name="Google Shape;22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2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" name="Google Shape;28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5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25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4" name="Google Shape;34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6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26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" name="Google Shape;41;p2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7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27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7" name="Google Shape;47;p27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p27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9" name="Google Shape;49;p27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2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2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2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2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3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3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3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3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2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jpg"/><Relationship Id="rId4" Type="http://schemas.openxmlformats.org/officeDocument/2006/relationships/image" Target="../media/image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jpg"/><Relationship Id="rId4" Type="http://schemas.openxmlformats.org/officeDocument/2006/relationships/image" Target="../media/image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png"/><Relationship Id="rId4" Type="http://schemas.openxmlformats.org/officeDocument/2006/relationships/image" Target="../media/image1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7.jpg"/><Relationship Id="rId4" Type="http://schemas.openxmlformats.org/officeDocument/2006/relationships/image" Target="../media/image20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9.jpg"/><Relationship Id="rId4" Type="http://schemas.openxmlformats.org/officeDocument/2006/relationships/image" Target="../media/image7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7.jpg"/><Relationship Id="rId4" Type="http://schemas.openxmlformats.org/officeDocument/2006/relationships/image" Target="../media/image21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7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image" Target="../media/image16.jpg"/><Relationship Id="rId5" Type="http://schemas.openxmlformats.org/officeDocument/2006/relationships/image" Target="../media/image8.png"/><Relationship Id="rId6" Type="http://schemas.openxmlformats.org/officeDocument/2006/relationships/image" Target="../media/image2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jpg"/><Relationship Id="rId4" Type="http://schemas.openxmlformats.org/officeDocument/2006/relationships/image" Target="../media/image15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Relationship Id="rId4" Type="http://schemas.openxmlformats.org/officeDocument/2006/relationships/image" Target="../media/image1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jpg"/><Relationship Id="rId4" Type="http://schemas.openxmlformats.org/officeDocument/2006/relationships/image" Target="../media/image4.png"/><Relationship Id="rId5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1" y="9144"/>
            <a:ext cx="9143999" cy="68397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Google Shape;211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10053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10"/>
          <p:cNvSpPr txBox="1"/>
          <p:nvPr/>
        </p:nvSpPr>
        <p:spPr>
          <a:xfrm>
            <a:off x="487067" y="208434"/>
            <a:ext cx="8745602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WHILE-LISTENING</a:t>
            </a:r>
            <a:endParaRPr/>
          </a:p>
        </p:txBody>
      </p:sp>
      <p:sp>
        <p:nvSpPr>
          <p:cNvPr id="213" name="Google Shape;213;p10"/>
          <p:cNvSpPr txBox="1"/>
          <p:nvPr/>
        </p:nvSpPr>
        <p:spPr>
          <a:xfrm>
            <a:off x="991658" y="1304440"/>
            <a:ext cx="10661862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Listen to an interview between a reporter and two students. Circle the appropriate option (A, B, or C) to complete each sentence.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10"/>
          <p:cNvSpPr/>
          <p:nvPr/>
        </p:nvSpPr>
        <p:spPr>
          <a:xfrm>
            <a:off x="487067" y="1357587"/>
            <a:ext cx="502606" cy="502606"/>
          </a:xfrm>
          <a:prstGeom prst="roundRect">
            <a:avLst>
              <a:gd fmla="val 16667" name="adj"/>
            </a:avLst>
          </a:prstGeom>
          <a:solidFill>
            <a:srgbClr val="0FB7B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10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/>
          </a:p>
        </p:txBody>
      </p:sp>
      <p:sp>
        <p:nvSpPr>
          <p:cNvPr id="216" name="Google Shape;216;p10"/>
          <p:cNvSpPr txBox="1"/>
          <p:nvPr/>
        </p:nvSpPr>
        <p:spPr>
          <a:xfrm>
            <a:off x="710006" y="2307403"/>
            <a:ext cx="11338560" cy="3608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>
                <a:solidFill>
                  <a:srgbClr val="F26548"/>
                </a:solidFill>
                <a:latin typeface="Calibri"/>
                <a:ea typeface="Calibri"/>
                <a:cs typeface="Calibri"/>
                <a:sym typeface="Calibri"/>
              </a:rPr>
              <a:t>1. </a:t>
            </a:r>
            <a:r>
              <a:rPr b="0" i="0" lang="en-US" sz="240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Trang and Phong are talking about _____. </a:t>
            </a:r>
            <a:br>
              <a:rPr b="0" i="0" lang="en-US" sz="240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240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b="0" i="0" lang="en-US" sz="2400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A. </a:t>
            </a:r>
            <a:r>
              <a:rPr b="0" i="0" lang="en-US" sz="240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school subjects 		</a:t>
            </a:r>
            <a:r>
              <a:rPr b="0" i="0" lang="en-US" sz="2400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B. </a:t>
            </a:r>
            <a:r>
              <a:rPr b="0" i="0" lang="en-US" sz="240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school timetables		</a:t>
            </a:r>
            <a:r>
              <a:rPr b="0" i="0" lang="en-US" sz="2400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C. </a:t>
            </a:r>
            <a:r>
              <a:rPr b="0" i="0" lang="en-US" sz="240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outdoor activities</a:t>
            </a:r>
            <a:br>
              <a:rPr b="0" i="0" lang="en-US" sz="240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2400">
                <a:solidFill>
                  <a:srgbClr val="F26548"/>
                </a:solidFill>
                <a:latin typeface="Calibri"/>
                <a:ea typeface="Calibri"/>
                <a:cs typeface="Calibri"/>
                <a:sym typeface="Calibri"/>
              </a:rPr>
              <a:t>2. </a:t>
            </a:r>
            <a:r>
              <a:rPr b="0" i="0" lang="en-US" sz="240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They are members of _____ club(s).</a:t>
            </a:r>
            <a:br>
              <a:rPr b="0" i="0" lang="en-US" sz="240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240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b="0" i="0" lang="en-US" sz="2400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A. </a:t>
            </a:r>
            <a:r>
              <a:rPr b="0" i="0" lang="en-US" sz="240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one				</a:t>
            </a:r>
            <a:r>
              <a:rPr b="0" i="0" lang="en-US" sz="2400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B. </a:t>
            </a:r>
            <a:r>
              <a:rPr b="0" i="0" lang="en-US" sz="240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two				</a:t>
            </a:r>
            <a:r>
              <a:rPr b="0" i="0" lang="en-US" sz="2400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C. </a:t>
            </a:r>
            <a:r>
              <a:rPr b="0" i="0" lang="en-US" sz="240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three</a:t>
            </a:r>
            <a:br>
              <a:rPr b="0" i="0" lang="en-US" sz="240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2400">
                <a:solidFill>
                  <a:srgbClr val="F26548"/>
                </a:solidFill>
                <a:latin typeface="Calibri"/>
                <a:ea typeface="Calibri"/>
                <a:cs typeface="Calibri"/>
                <a:sym typeface="Calibri"/>
              </a:rPr>
              <a:t>3. </a:t>
            </a:r>
            <a:r>
              <a:rPr b="0" i="0" lang="en-US" sz="240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The </a:t>
            </a:r>
            <a:r>
              <a:rPr b="0" i="1" lang="en-US" sz="240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Go Green Club </a:t>
            </a:r>
            <a:r>
              <a:rPr b="0" lang="en-US" sz="240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cleans streets on _____.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b="0" i="0" lang="en-US" sz="2400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A. </a:t>
            </a:r>
            <a:r>
              <a:rPr b="0" i="0" lang="en-US" sz="240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Saturday afternoons	</a:t>
            </a:r>
            <a:r>
              <a:rPr b="0" i="0" lang="en-US" sz="2400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B. </a:t>
            </a:r>
            <a:r>
              <a:rPr lang="en-US" sz="240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Saturday mornings	</a:t>
            </a:r>
            <a:r>
              <a:rPr b="0" i="0" lang="en-US" sz="240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b="0" i="0" lang="en-US" sz="2400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C. </a:t>
            </a:r>
            <a:r>
              <a:rPr b="0" i="0" lang="en-US" sz="240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Sunday afternoons</a:t>
            </a:r>
            <a:br>
              <a:rPr b="0" i="0" lang="en-US" sz="240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2400">
                <a:solidFill>
                  <a:srgbClr val="F26548"/>
                </a:solidFill>
                <a:latin typeface="Calibri"/>
                <a:ea typeface="Calibri"/>
                <a:cs typeface="Calibri"/>
                <a:sym typeface="Calibri"/>
              </a:rPr>
              <a:t>4. </a:t>
            </a:r>
            <a:r>
              <a:rPr b="0" i="0" lang="en-US" sz="240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They grow _____ in the school garden.</a:t>
            </a:r>
            <a:br>
              <a:rPr b="0" i="0" lang="en-US" sz="240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240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b="0" i="0" lang="en-US" sz="2400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A. </a:t>
            </a:r>
            <a:r>
              <a:rPr b="0" i="0" lang="en-US" sz="240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vegetables</a:t>
            </a:r>
            <a:r>
              <a:rPr lang="en-US" sz="240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			</a:t>
            </a:r>
            <a:r>
              <a:rPr b="0" i="0" lang="en-US" sz="2400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B. </a:t>
            </a:r>
            <a:r>
              <a:rPr b="0" i="0" lang="en-US" sz="240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flowers</a:t>
            </a:r>
            <a:r>
              <a:rPr lang="en-US" sz="240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			</a:t>
            </a:r>
            <a:r>
              <a:rPr b="0" i="0" lang="en-US" sz="2400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C. </a:t>
            </a:r>
            <a:r>
              <a:rPr b="0" i="0" lang="en-US" sz="240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trees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10"/>
          <p:cNvSpPr/>
          <p:nvPr/>
        </p:nvSpPr>
        <p:spPr>
          <a:xfrm>
            <a:off x="7061193" y="2761689"/>
            <a:ext cx="379200" cy="394800"/>
          </a:xfrm>
          <a:prstGeom prst="ellipse">
            <a:avLst/>
          </a:prstGeom>
          <a:noFill/>
          <a:ln cap="flat" cmpd="sng" w="28575">
            <a:solidFill>
              <a:srgbClr val="C55A1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10"/>
          <p:cNvSpPr/>
          <p:nvPr/>
        </p:nvSpPr>
        <p:spPr>
          <a:xfrm>
            <a:off x="3464613" y="3675778"/>
            <a:ext cx="379200" cy="394800"/>
          </a:xfrm>
          <a:prstGeom prst="ellipse">
            <a:avLst/>
          </a:prstGeom>
          <a:noFill/>
          <a:ln cap="flat" cmpd="sng" w="28575">
            <a:solidFill>
              <a:srgbClr val="C55A1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10"/>
          <p:cNvSpPr/>
          <p:nvPr/>
        </p:nvSpPr>
        <p:spPr>
          <a:xfrm>
            <a:off x="1175231" y="4554187"/>
            <a:ext cx="379200" cy="394800"/>
          </a:xfrm>
          <a:prstGeom prst="ellipse">
            <a:avLst/>
          </a:prstGeom>
          <a:noFill/>
          <a:ln cap="flat" cmpd="sng" w="28575">
            <a:solidFill>
              <a:srgbClr val="C55A1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10"/>
          <p:cNvSpPr/>
          <p:nvPr/>
        </p:nvSpPr>
        <p:spPr>
          <a:xfrm>
            <a:off x="1175194" y="5413919"/>
            <a:ext cx="379200" cy="394800"/>
          </a:xfrm>
          <a:prstGeom prst="ellipse">
            <a:avLst/>
          </a:prstGeom>
          <a:noFill/>
          <a:ln cap="flat" cmpd="sng" w="28575">
            <a:solidFill>
              <a:srgbClr val="C55A1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1" name="Google Shape;221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061200" y="1658033"/>
            <a:ext cx="609600" cy="60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Google Shape;227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10053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11"/>
          <p:cNvSpPr txBox="1"/>
          <p:nvPr/>
        </p:nvSpPr>
        <p:spPr>
          <a:xfrm>
            <a:off x="487067" y="208434"/>
            <a:ext cx="8745602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WHILE-LISTENING</a:t>
            </a:r>
            <a:endParaRPr/>
          </a:p>
        </p:txBody>
      </p:sp>
      <p:sp>
        <p:nvSpPr>
          <p:cNvPr id="229" name="Google Shape;229;p11"/>
          <p:cNvSpPr txBox="1"/>
          <p:nvPr/>
        </p:nvSpPr>
        <p:spPr>
          <a:xfrm>
            <a:off x="989673" y="1367750"/>
            <a:ext cx="9964774" cy="4924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Listening to the interview again and answer the questions.</a:t>
            </a: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1" sz="2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11"/>
          <p:cNvSpPr/>
          <p:nvPr/>
        </p:nvSpPr>
        <p:spPr>
          <a:xfrm>
            <a:off x="487067" y="1357587"/>
            <a:ext cx="502606" cy="502606"/>
          </a:xfrm>
          <a:prstGeom prst="roundRect">
            <a:avLst>
              <a:gd fmla="val 16667" name="adj"/>
            </a:avLst>
          </a:prstGeom>
          <a:solidFill>
            <a:srgbClr val="0FB7B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11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  <a:endParaRPr/>
          </a:p>
        </p:txBody>
      </p:sp>
      <p:sp>
        <p:nvSpPr>
          <p:cNvPr id="232" name="Google Shape;232;p11"/>
          <p:cNvSpPr txBox="1"/>
          <p:nvPr/>
        </p:nvSpPr>
        <p:spPr>
          <a:xfrm>
            <a:off x="756756" y="2189229"/>
            <a:ext cx="10678487" cy="26431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>
                <a:solidFill>
                  <a:srgbClr val="F26548"/>
                </a:solidFill>
                <a:latin typeface="Calibri"/>
                <a:ea typeface="Calibri"/>
                <a:cs typeface="Calibri"/>
                <a:sym typeface="Calibri"/>
              </a:rPr>
              <a:t>1. </a:t>
            </a:r>
            <a:r>
              <a:rPr b="0" i="0" lang="en-US" sz="280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What do Trang’s club members encourage their classmates to do?</a:t>
            </a:r>
            <a:br>
              <a:rPr b="0" i="0" lang="en-US" sz="280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280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br>
              <a:rPr b="0" i="0" lang="en-US" sz="280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2800">
                <a:solidFill>
                  <a:srgbClr val="F26548"/>
                </a:solidFill>
                <a:latin typeface="Calibri"/>
                <a:ea typeface="Calibri"/>
                <a:cs typeface="Calibri"/>
                <a:sym typeface="Calibri"/>
              </a:rPr>
              <a:t>2. </a:t>
            </a:r>
            <a:r>
              <a:rPr b="0" i="0" lang="en-US" sz="280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What does the reporter think about their activities?</a:t>
            </a:r>
            <a:br>
              <a:rPr b="0" i="0" lang="en-US" sz="280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280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br>
              <a:rPr b="0" i="0" lang="en-US" sz="280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2800">
                <a:solidFill>
                  <a:srgbClr val="F26548"/>
                </a:solidFill>
                <a:latin typeface="Calibri"/>
                <a:ea typeface="Calibri"/>
                <a:cs typeface="Calibri"/>
                <a:sym typeface="Calibri"/>
              </a:rPr>
              <a:t>3. </a:t>
            </a:r>
            <a:r>
              <a:rPr b="0" i="0" lang="en-US" sz="280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When and where do Nam’s club members grow vegetables?</a:t>
            </a:r>
            <a:endParaRPr/>
          </a:p>
        </p:txBody>
      </p:sp>
      <p:sp>
        <p:nvSpPr>
          <p:cNvPr id="233" name="Google Shape;233;p11"/>
          <p:cNvSpPr/>
          <p:nvPr/>
        </p:nvSpPr>
        <p:spPr>
          <a:xfrm>
            <a:off x="1143013" y="2630798"/>
            <a:ext cx="96582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2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They encourage their classmates to recycle glass, cans and paper.</a:t>
            </a:r>
            <a:endParaRPr i="1" sz="28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11"/>
          <p:cNvSpPr/>
          <p:nvPr/>
        </p:nvSpPr>
        <p:spPr>
          <a:xfrm>
            <a:off x="1143013" y="3724014"/>
            <a:ext cx="87849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2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The reporter thinks their activities protect the environment.</a:t>
            </a:r>
            <a:endParaRPr i="1" sz="28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11"/>
          <p:cNvSpPr/>
          <p:nvPr/>
        </p:nvSpPr>
        <p:spPr>
          <a:xfrm>
            <a:off x="1143013" y="4746997"/>
            <a:ext cx="82539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2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They grow vegetables in the school garden after school.</a:t>
            </a:r>
            <a:endParaRPr i="1" sz="28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6" name="Google Shape;236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295850" y="1353233"/>
            <a:ext cx="609600" cy="60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2"/>
          <p:cNvSpPr/>
          <p:nvPr/>
        </p:nvSpPr>
        <p:spPr>
          <a:xfrm>
            <a:off x="4567839" y="1755498"/>
            <a:ext cx="2162852" cy="845902"/>
          </a:xfrm>
          <a:custGeom>
            <a:rect b="b" l="l" r="r" t="t"/>
            <a:pathLst>
              <a:path extrusionOk="0" h="941884" w="1728196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11425" lIns="11425" spcFirstLastPara="1" rIns="11425" wrap="square" tIns="11425">
            <a:noAutofit/>
          </a:bodyPr>
          <a:lstStyle/>
          <a:p>
            <a:pPr indent="0" lvl="1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p12"/>
          <p:cNvSpPr/>
          <p:nvPr/>
        </p:nvSpPr>
        <p:spPr>
          <a:xfrm>
            <a:off x="3977081" y="5090340"/>
            <a:ext cx="1603229" cy="845902"/>
          </a:xfrm>
          <a:custGeom>
            <a:rect b="b" l="l" r="r" t="t"/>
            <a:pathLst>
              <a:path extrusionOk="0" h="941884" w="1419439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11425" lIns="11425" spcFirstLastPara="1" rIns="11425" wrap="square" tIns="11425">
            <a:noAutofit/>
          </a:bodyPr>
          <a:lstStyle/>
          <a:p>
            <a:pPr indent="0" lvl="1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p12"/>
          <p:cNvSpPr/>
          <p:nvPr/>
        </p:nvSpPr>
        <p:spPr>
          <a:xfrm>
            <a:off x="971990" y="1229521"/>
            <a:ext cx="1883767" cy="655074"/>
          </a:xfrm>
          <a:prstGeom prst="roundRect">
            <a:avLst>
              <a:gd fmla="val 16667" name="adj"/>
            </a:avLst>
          </a:prstGeom>
          <a:solidFill>
            <a:srgbClr val="48C0B6"/>
          </a:solidFill>
          <a:ln cap="flat" cmpd="sng" w="12700">
            <a:solidFill>
              <a:srgbClr val="FFD9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p12"/>
          <p:cNvSpPr/>
          <p:nvPr/>
        </p:nvSpPr>
        <p:spPr>
          <a:xfrm>
            <a:off x="3216202" y="2570775"/>
            <a:ext cx="1950733" cy="655403"/>
          </a:xfrm>
          <a:prstGeom prst="roundRect">
            <a:avLst>
              <a:gd fmla="val 16667" name="adj"/>
            </a:avLst>
          </a:prstGeom>
          <a:solidFill>
            <a:srgbClr val="48C0B6"/>
          </a:solidFill>
          <a:ln cap="flat" cmpd="sng" w="12700">
            <a:solidFill>
              <a:srgbClr val="FFD9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LISTENING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245;p12"/>
          <p:cNvSpPr/>
          <p:nvPr/>
        </p:nvSpPr>
        <p:spPr>
          <a:xfrm>
            <a:off x="905024" y="4335419"/>
            <a:ext cx="1950733" cy="655403"/>
          </a:xfrm>
          <a:prstGeom prst="roundRect">
            <a:avLst>
              <a:gd fmla="val 16667" name="adj"/>
            </a:avLst>
          </a:prstGeom>
          <a:solidFill>
            <a:srgbClr val="48C0B6"/>
          </a:solidFill>
          <a:ln cap="flat" cmpd="sng" w="12700">
            <a:solidFill>
              <a:srgbClr val="FFD9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WRITING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Google Shape;246;p12"/>
          <p:cNvSpPr/>
          <p:nvPr/>
        </p:nvSpPr>
        <p:spPr>
          <a:xfrm>
            <a:off x="5588839" y="1202756"/>
            <a:ext cx="5893690" cy="597898"/>
          </a:xfrm>
          <a:prstGeom prst="rect">
            <a:avLst/>
          </a:prstGeom>
          <a:solidFill>
            <a:srgbClr val="CBEAF0"/>
          </a:solidFill>
          <a:ln cap="flat" cmpd="sng" w="12700">
            <a:solidFill>
              <a:srgbClr val="FFF2C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Game: The hidden word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p12"/>
          <p:cNvSpPr/>
          <p:nvPr/>
        </p:nvSpPr>
        <p:spPr>
          <a:xfrm>
            <a:off x="5588839" y="1913573"/>
            <a:ext cx="5893690" cy="1935938"/>
          </a:xfrm>
          <a:prstGeom prst="rect">
            <a:avLst/>
          </a:prstGeom>
          <a:solidFill>
            <a:srgbClr val="CBEAF0"/>
          </a:solidFill>
          <a:ln cap="flat" cmpd="sng" w="12700">
            <a:solidFill>
              <a:srgbClr val="FFF2C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1: Work in pairs. Look at the pictures and discuss the questions.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2: Listen to an interview between a reporter and two students. Circle the appropriate option (A, B, or C) to complete each sentence.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3: Listen again and answer the questions.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p12"/>
          <p:cNvSpPr/>
          <p:nvPr/>
        </p:nvSpPr>
        <p:spPr>
          <a:xfrm>
            <a:off x="5608436" y="3951116"/>
            <a:ext cx="5893690" cy="1356276"/>
          </a:xfrm>
          <a:prstGeom prst="rect">
            <a:avLst/>
          </a:prstGeom>
          <a:solidFill>
            <a:srgbClr val="CBEAF0"/>
          </a:solidFill>
          <a:ln cap="flat" cmpd="sng" w="12700">
            <a:solidFill>
              <a:srgbClr val="FFF2C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4: Work in pairs. Ask and answer questions about your school’s outdoor activities.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5: Write a paragraph of about 70 words about an outdoor activity at your school. </a:t>
            </a:r>
            <a:endParaRPr/>
          </a:p>
        </p:txBody>
      </p:sp>
      <p:cxnSp>
        <p:nvCxnSpPr>
          <p:cNvPr id="249" name="Google Shape;249;p12"/>
          <p:cNvCxnSpPr>
            <a:stCxn id="243" idx="3"/>
            <a:endCxn id="244" idx="0"/>
          </p:cNvCxnSpPr>
          <p:nvPr/>
        </p:nvCxnSpPr>
        <p:spPr>
          <a:xfrm>
            <a:off x="2855757" y="1557058"/>
            <a:ext cx="1335900" cy="1013700"/>
          </a:xfrm>
          <a:prstGeom prst="curvedConnector2">
            <a:avLst/>
          </a:prstGeom>
          <a:noFill/>
          <a:ln cap="flat" cmpd="sng" w="57150">
            <a:solidFill>
              <a:srgbClr val="F7941E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250" name="Google Shape;250;p12"/>
          <p:cNvCxnSpPr>
            <a:stCxn id="244" idx="1"/>
            <a:endCxn id="245" idx="0"/>
          </p:cNvCxnSpPr>
          <p:nvPr/>
        </p:nvCxnSpPr>
        <p:spPr>
          <a:xfrm flipH="1">
            <a:off x="1880302" y="2898477"/>
            <a:ext cx="1335900" cy="1437000"/>
          </a:xfrm>
          <a:prstGeom prst="curvedConnector2">
            <a:avLst/>
          </a:prstGeom>
          <a:noFill/>
          <a:ln cap="flat" cmpd="sng" w="57150">
            <a:solidFill>
              <a:srgbClr val="F7941E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251" name="Google Shape;251;p12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fmla="val 42661" name="adj"/>
            </a:avLst>
          </a:prstGeom>
          <a:solidFill>
            <a:srgbClr val="FF980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2" name="Google Shape;252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26252" y="260303"/>
            <a:ext cx="964452" cy="916490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12"/>
          <p:cNvSpPr txBox="1"/>
          <p:nvPr/>
        </p:nvSpPr>
        <p:spPr>
          <a:xfrm>
            <a:off x="4787235" y="518493"/>
            <a:ext cx="2573122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6: SKILLS 2</a:t>
            </a:r>
            <a:endParaRPr/>
          </a:p>
        </p:txBody>
      </p:sp>
      <p:sp>
        <p:nvSpPr>
          <p:cNvPr id="254" name="Google Shape;254;p12"/>
          <p:cNvSpPr/>
          <p:nvPr/>
        </p:nvSpPr>
        <p:spPr>
          <a:xfrm>
            <a:off x="5580310" y="5307402"/>
            <a:ext cx="5827800" cy="14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Aims of the stage: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to teach students how to write school’s outdoor activities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Quill with solid fill" id="255" name="Google Shape;255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77070" y="5240222"/>
            <a:ext cx="1458898" cy="14588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" name="Google Shape;261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10053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13"/>
          <p:cNvSpPr txBox="1"/>
          <p:nvPr/>
        </p:nvSpPr>
        <p:spPr>
          <a:xfrm>
            <a:off x="487067" y="208434"/>
            <a:ext cx="8745602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PRE-WRITING</a:t>
            </a:r>
            <a:endParaRPr/>
          </a:p>
        </p:txBody>
      </p:sp>
      <p:sp>
        <p:nvSpPr>
          <p:cNvPr id="263" name="Google Shape;263;p13"/>
          <p:cNvSpPr txBox="1"/>
          <p:nvPr/>
        </p:nvSpPr>
        <p:spPr>
          <a:xfrm>
            <a:off x="1000387" y="1373128"/>
            <a:ext cx="10844742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Work in pairs. Ask and answer questions about your school’s outdoor activities.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" name="Google Shape;264;p13"/>
          <p:cNvSpPr/>
          <p:nvPr/>
        </p:nvSpPr>
        <p:spPr>
          <a:xfrm>
            <a:off x="487067" y="1357587"/>
            <a:ext cx="502606" cy="502606"/>
          </a:xfrm>
          <a:prstGeom prst="roundRect">
            <a:avLst>
              <a:gd fmla="val 16667" name="adj"/>
            </a:avLst>
          </a:prstGeom>
          <a:solidFill>
            <a:srgbClr val="0FB7B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Google Shape;265;p13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4</a:t>
            </a:r>
            <a:endParaRPr/>
          </a:p>
        </p:txBody>
      </p:sp>
      <p:sp>
        <p:nvSpPr>
          <p:cNvPr id="266" name="Google Shape;266;p13"/>
          <p:cNvSpPr txBox="1"/>
          <p:nvPr/>
        </p:nvSpPr>
        <p:spPr>
          <a:xfrm>
            <a:off x="1083513" y="2435580"/>
            <a:ext cx="10678487" cy="26431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>
                <a:solidFill>
                  <a:srgbClr val="F26548"/>
                </a:solidFill>
                <a:latin typeface="Calibri"/>
                <a:ea typeface="Calibri"/>
                <a:cs typeface="Calibri"/>
                <a:sym typeface="Calibri"/>
              </a:rPr>
              <a:t>1. </a:t>
            </a:r>
            <a:r>
              <a:rPr b="0" i="0" lang="en-US" sz="280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What outdoor activities do you take part in at school?</a:t>
            </a:r>
            <a:br>
              <a:rPr b="0" i="0" lang="en-US" sz="280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280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br>
              <a:rPr b="0" i="0" lang="en-US" sz="280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2800">
                <a:solidFill>
                  <a:srgbClr val="F26548"/>
                </a:solidFill>
                <a:latin typeface="Calibri"/>
                <a:ea typeface="Calibri"/>
                <a:cs typeface="Calibri"/>
                <a:sym typeface="Calibri"/>
              </a:rPr>
              <a:t>2. </a:t>
            </a:r>
            <a:r>
              <a:rPr b="0" i="0" lang="en-US" sz="280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Which outdoor activity do you like the best?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br>
              <a:rPr b="0" i="0" lang="en-US" sz="280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2800">
                <a:solidFill>
                  <a:srgbClr val="F26548"/>
                </a:solidFill>
                <a:latin typeface="Calibri"/>
                <a:ea typeface="Calibri"/>
                <a:cs typeface="Calibri"/>
                <a:sym typeface="Calibri"/>
              </a:rPr>
              <a:t>3. </a:t>
            </a:r>
            <a:r>
              <a:rPr b="0" i="0" lang="en-US" sz="280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Why do you like doing it?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" name="Google Shape;272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10053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14"/>
          <p:cNvSpPr txBox="1"/>
          <p:nvPr/>
        </p:nvSpPr>
        <p:spPr>
          <a:xfrm>
            <a:off x="487067" y="208434"/>
            <a:ext cx="8745602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WHILE-WRITING</a:t>
            </a:r>
            <a:endParaRPr/>
          </a:p>
        </p:txBody>
      </p:sp>
      <p:sp>
        <p:nvSpPr>
          <p:cNvPr id="274" name="Google Shape;274;p14"/>
          <p:cNvSpPr txBox="1"/>
          <p:nvPr/>
        </p:nvSpPr>
        <p:spPr>
          <a:xfrm>
            <a:off x="989673" y="1313480"/>
            <a:ext cx="10237128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Write a paragraph of about 70 words about an outdoor activity at your school. You can use the information in Task 4.  </a:t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" name="Google Shape;275;p14"/>
          <p:cNvSpPr/>
          <p:nvPr/>
        </p:nvSpPr>
        <p:spPr>
          <a:xfrm>
            <a:off x="487067" y="1357587"/>
            <a:ext cx="502606" cy="502606"/>
          </a:xfrm>
          <a:prstGeom prst="roundRect">
            <a:avLst>
              <a:gd fmla="val 16667" name="adj"/>
            </a:avLst>
          </a:prstGeom>
          <a:solidFill>
            <a:srgbClr val="0FB7B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" name="Google Shape;276;p14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5</a:t>
            </a:r>
            <a:endParaRPr/>
          </a:p>
        </p:txBody>
      </p:sp>
      <p:pic>
        <p:nvPicPr>
          <p:cNvPr id="277" name="Google Shape;277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04878" y="2254686"/>
            <a:ext cx="5297722" cy="4037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15"/>
          <p:cNvSpPr/>
          <p:nvPr/>
        </p:nvSpPr>
        <p:spPr>
          <a:xfrm>
            <a:off x="4567839" y="1755498"/>
            <a:ext cx="2162852" cy="845902"/>
          </a:xfrm>
          <a:custGeom>
            <a:rect b="b" l="l" r="r" t="t"/>
            <a:pathLst>
              <a:path extrusionOk="0" h="941884" w="1728196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11425" lIns="11425" spcFirstLastPara="1" rIns="11425" wrap="square" tIns="11425">
            <a:noAutofit/>
          </a:bodyPr>
          <a:lstStyle/>
          <a:p>
            <a:pPr indent="0" lvl="1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p15"/>
          <p:cNvSpPr/>
          <p:nvPr/>
        </p:nvSpPr>
        <p:spPr>
          <a:xfrm>
            <a:off x="3977081" y="5090340"/>
            <a:ext cx="1603229" cy="845902"/>
          </a:xfrm>
          <a:custGeom>
            <a:rect b="b" l="l" r="r" t="t"/>
            <a:pathLst>
              <a:path extrusionOk="0" h="941884" w="1419439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11425" lIns="11425" spcFirstLastPara="1" rIns="11425" wrap="square" tIns="11425">
            <a:noAutofit/>
          </a:bodyPr>
          <a:lstStyle/>
          <a:p>
            <a:pPr indent="0" lvl="1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" name="Google Shape;284;p15"/>
          <p:cNvSpPr/>
          <p:nvPr/>
        </p:nvSpPr>
        <p:spPr>
          <a:xfrm>
            <a:off x="971990" y="1229521"/>
            <a:ext cx="1883767" cy="655074"/>
          </a:xfrm>
          <a:prstGeom prst="roundRect">
            <a:avLst>
              <a:gd fmla="val 16667" name="adj"/>
            </a:avLst>
          </a:prstGeom>
          <a:solidFill>
            <a:srgbClr val="48C0B6"/>
          </a:solidFill>
          <a:ln cap="flat" cmpd="sng" w="12700">
            <a:solidFill>
              <a:srgbClr val="FFD9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" name="Google Shape;285;p15"/>
          <p:cNvSpPr/>
          <p:nvPr/>
        </p:nvSpPr>
        <p:spPr>
          <a:xfrm>
            <a:off x="3216202" y="2570775"/>
            <a:ext cx="1950733" cy="655403"/>
          </a:xfrm>
          <a:prstGeom prst="roundRect">
            <a:avLst>
              <a:gd fmla="val 16667" name="adj"/>
            </a:avLst>
          </a:prstGeom>
          <a:solidFill>
            <a:srgbClr val="48C0B6"/>
          </a:solidFill>
          <a:ln cap="flat" cmpd="sng" w="12700">
            <a:solidFill>
              <a:srgbClr val="FFD9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LISTENING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Google Shape;286;p15"/>
          <p:cNvSpPr/>
          <p:nvPr/>
        </p:nvSpPr>
        <p:spPr>
          <a:xfrm>
            <a:off x="905024" y="4335419"/>
            <a:ext cx="1950733" cy="655403"/>
          </a:xfrm>
          <a:prstGeom prst="roundRect">
            <a:avLst>
              <a:gd fmla="val 16667" name="adj"/>
            </a:avLst>
          </a:prstGeom>
          <a:solidFill>
            <a:srgbClr val="48C0B6"/>
          </a:solidFill>
          <a:ln cap="flat" cmpd="sng" w="12700">
            <a:solidFill>
              <a:srgbClr val="FFD9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WRITING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" name="Google Shape;287;p15"/>
          <p:cNvSpPr/>
          <p:nvPr/>
        </p:nvSpPr>
        <p:spPr>
          <a:xfrm>
            <a:off x="3333112" y="5350473"/>
            <a:ext cx="1950732" cy="623483"/>
          </a:xfrm>
          <a:prstGeom prst="roundRect">
            <a:avLst>
              <a:gd fmla="val 16667" name="adj"/>
            </a:avLst>
          </a:prstGeom>
          <a:solidFill>
            <a:srgbClr val="48C0B6"/>
          </a:solidFill>
          <a:ln cap="flat" cmpd="sng" w="12700">
            <a:solidFill>
              <a:srgbClr val="FFD9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POST-LISTENING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&amp; WRITING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" name="Google Shape;288;p15"/>
          <p:cNvSpPr/>
          <p:nvPr/>
        </p:nvSpPr>
        <p:spPr>
          <a:xfrm>
            <a:off x="5588839" y="1202756"/>
            <a:ext cx="5893690" cy="597898"/>
          </a:xfrm>
          <a:prstGeom prst="rect">
            <a:avLst/>
          </a:prstGeom>
          <a:solidFill>
            <a:srgbClr val="CBEAF0"/>
          </a:solidFill>
          <a:ln cap="flat" cmpd="sng" w="12700">
            <a:solidFill>
              <a:srgbClr val="FFF2C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Game: The hidden word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" name="Google Shape;289;p15"/>
          <p:cNvSpPr/>
          <p:nvPr/>
        </p:nvSpPr>
        <p:spPr>
          <a:xfrm>
            <a:off x="5588839" y="1913573"/>
            <a:ext cx="5893690" cy="1935938"/>
          </a:xfrm>
          <a:prstGeom prst="rect">
            <a:avLst/>
          </a:prstGeom>
          <a:solidFill>
            <a:srgbClr val="CBEAF0"/>
          </a:solidFill>
          <a:ln cap="flat" cmpd="sng" w="12700">
            <a:solidFill>
              <a:srgbClr val="FFF2C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1: Work in pairs. Look at the pictures and discuss the questions.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2: Listen to an interview between a reporter and two students. Circle the appropriate option (A, B, or C) to complete each sentence.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3: Listen again and answer the questions.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" name="Google Shape;290;p15"/>
          <p:cNvSpPr/>
          <p:nvPr/>
        </p:nvSpPr>
        <p:spPr>
          <a:xfrm>
            <a:off x="5608436" y="3951116"/>
            <a:ext cx="5893690" cy="1356276"/>
          </a:xfrm>
          <a:prstGeom prst="rect">
            <a:avLst/>
          </a:prstGeom>
          <a:solidFill>
            <a:srgbClr val="CBEAF0"/>
          </a:solidFill>
          <a:ln cap="flat" cmpd="sng" w="12700">
            <a:solidFill>
              <a:srgbClr val="FFF2C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4: Work in pairs. Ask and answer questions about your school’s outdoor activities.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5: Write a paragraph of about 70 words about an outdoor activity at your school. </a:t>
            </a:r>
            <a:endParaRPr/>
          </a:p>
        </p:txBody>
      </p:sp>
      <p:cxnSp>
        <p:nvCxnSpPr>
          <p:cNvPr id="291" name="Google Shape;291;p15"/>
          <p:cNvCxnSpPr>
            <a:stCxn id="284" idx="3"/>
            <a:endCxn id="285" idx="0"/>
          </p:cNvCxnSpPr>
          <p:nvPr/>
        </p:nvCxnSpPr>
        <p:spPr>
          <a:xfrm>
            <a:off x="2855757" y="1557058"/>
            <a:ext cx="1335900" cy="1013700"/>
          </a:xfrm>
          <a:prstGeom prst="curvedConnector2">
            <a:avLst/>
          </a:prstGeom>
          <a:noFill/>
          <a:ln cap="flat" cmpd="sng" w="57150">
            <a:solidFill>
              <a:srgbClr val="F7941E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292" name="Google Shape;292;p15"/>
          <p:cNvCxnSpPr>
            <a:stCxn id="285" idx="1"/>
            <a:endCxn id="286" idx="0"/>
          </p:cNvCxnSpPr>
          <p:nvPr/>
        </p:nvCxnSpPr>
        <p:spPr>
          <a:xfrm flipH="1">
            <a:off x="1880302" y="2898477"/>
            <a:ext cx="1335900" cy="1437000"/>
          </a:xfrm>
          <a:prstGeom prst="curvedConnector2">
            <a:avLst/>
          </a:prstGeom>
          <a:noFill/>
          <a:ln cap="flat" cmpd="sng" w="57150">
            <a:solidFill>
              <a:srgbClr val="F7941E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293" name="Google Shape;293;p15"/>
          <p:cNvCxnSpPr>
            <a:stCxn id="286" idx="3"/>
            <a:endCxn id="287" idx="0"/>
          </p:cNvCxnSpPr>
          <p:nvPr/>
        </p:nvCxnSpPr>
        <p:spPr>
          <a:xfrm>
            <a:off x="2855757" y="4663121"/>
            <a:ext cx="1452600" cy="687300"/>
          </a:xfrm>
          <a:prstGeom prst="curvedConnector2">
            <a:avLst/>
          </a:prstGeom>
          <a:noFill/>
          <a:ln cap="flat" cmpd="sng" w="57150">
            <a:solidFill>
              <a:srgbClr val="F7941E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294" name="Google Shape;294;p15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fmla="val 42661" name="adj"/>
            </a:avLst>
          </a:prstGeom>
          <a:solidFill>
            <a:srgbClr val="FF980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5" name="Google Shape;295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26252" y="260303"/>
            <a:ext cx="964452" cy="916490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p15"/>
          <p:cNvSpPr txBox="1"/>
          <p:nvPr/>
        </p:nvSpPr>
        <p:spPr>
          <a:xfrm>
            <a:off x="4787235" y="518493"/>
            <a:ext cx="2573122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6: SKILLS 2</a:t>
            </a:r>
            <a:endParaRPr/>
          </a:p>
        </p:txBody>
      </p:sp>
      <p:sp>
        <p:nvSpPr>
          <p:cNvPr id="297" name="Google Shape;297;p15"/>
          <p:cNvSpPr/>
          <p:nvPr/>
        </p:nvSpPr>
        <p:spPr>
          <a:xfrm>
            <a:off x="5614177" y="5399478"/>
            <a:ext cx="5902219" cy="502897"/>
          </a:xfrm>
          <a:prstGeom prst="rect">
            <a:avLst/>
          </a:prstGeom>
          <a:solidFill>
            <a:srgbClr val="CBEAF0"/>
          </a:solidFill>
          <a:ln cap="flat" cmpd="sng" w="12700">
            <a:solidFill>
              <a:srgbClr val="FFF2C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6: Class gallery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arousel Brainstorm - YouTube" id="303" name="Google Shape;303;p16"/>
          <p:cNvPicPr preferRelativeResize="0"/>
          <p:nvPr/>
        </p:nvPicPr>
        <p:blipFill rotWithShape="1">
          <a:blip r:embed="rId3">
            <a:alphaModFix/>
          </a:blip>
          <a:srcRect b="0" l="0" r="49629" t="0"/>
          <a:stretch/>
        </p:blipFill>
        <p:spPr>
          <a:xfrm>
            <a:off x="758633" y="1758182"/>
            <a:ext cx="4101235" cy="45799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arousel Brainstorm - YouTube" id="304" name="Google Shape;304;p16"/>
          <p:cNvPicPr preferRelativeResize="0"/>
          <p:nvPr/>
        </p:nvPicPr>
        <p:blipFill rotWithShape="1">
          <a:blip r:embed="rId3">
            <a:alphaModFix/>
          </a:blip>
          <a:srcRect b="0" l="53506" r="0" t="0"/>
          <a:stretch/>
        </p:blipFill>
        <p:spPr>
          <a:xfrm>
            <a:off x="7693457" y="1758182"/>
            <a:ext cx="3955558" cy="478559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Google Shape;305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-10053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306" name="Google Shape;306;p16"/>
          <p:cNvSpPr txBox="1"/>
          <p:nvPr/>
        </p:nvSpPr>
        <p:spPr>
          <a:xfrm>
            <a:off x="4540447" y="1441928"/>
            <a:ext cx="3472432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CLASS GALLERY </a:t>
            </a:r>
            <a:endParaRPr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" name="Google Shape;307;p16"/>
          <p:cNvSpPr txBox="1"/>
          <p:nvPr/>
        </p:nvSpPr>
        <p:spPr>
          <a:xfrm>
            <a:off x="3426737" y="2753889"/>
            <a:ext cx="5338526" cy="2031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Students can:</a:t>
            </a:r>
            <a:endParaRPr/>
          </a:p>
          <a:p>
            <a:pPr indent="-457200" lvl="0" marL="45720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✔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 and see others’ work</a:t>
            </a:r>
            <a:endParaRPr/>
          </a:p>
          <a:p>
            <a:pPr indent="-457200" lvl="0" marL="45720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✔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give comments to one another</a:t>
            </a:r>
            <a:endParaRPr/>
          </a:p>
        </p:txBody>
      </p:sp>
      <p:sp>
        <p:nvSpPr>
          <p:cNvPr id="308" name="Google Shape;308;p16"/>
          <p:cNvSpPr txBox="1"/>
          <p:nvPr/>
        </p:nvSpPr>
        <p:spPr>
          <a:xfrm>
            <a:off x="487067" y="208434"/>
            <a:ext cx="8745602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POST-LISTENING &amp; WRITING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17"/>
          <p:cNvSpPr/>
          <p:nvPr/>
        </p:nvSpPr>
        <p:spPr>
          <a:xfrm>
            <a:off x="4567839" y="1755498"/>
            <a:ext cx="2162852" cy="845902"/>
          </a:xfrm>
          <a:custGeom>
            <a:rect b="b" l="l" r="r" t="t"/>
            <a:pathLst>
              <a:path extrusionOk="0" h="941884" w="1728196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11425" lIns="11425" spcFirstLastPara="1" rIns="11425" wrap="square" tIns="11425">
            <a:noAutofit/>
          </a:bodyPr>
          <a:lstStyle/>
          <a:p>
            <a:pPr indent="0" lvl="1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4" name="Google Shape;314;p17"/>
          <p:cNvSpPr/>
          <p:nvPr/>
        </p:nvSpPr>
        <p:spPr>
          <a:xfrm>
            <a:off x="3977081" y="5090340"/>
            <a:ext cx="1603229" cy="845902"/>
          </a:xfrm>
          <a:custGeom>
            <a:rect b="b" l="l" r="r" t="t"/>
            <a:pathLst>
              <a:path extrusionOk="0" h="941884" w="1419439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11425" lIns="11425" spcFirstLastPara="1" rIns="11425" wrap="square" tIns="11425">
            <a:noAutofit/>
          </a:bodyPr>
          <a:lstStyle/>
          <a:p>
            <a:pPr indent="0" lvl="1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5" name="Google Shape;315;p17"/>
          <p:cNvSpPr/>
          <p:nvPr/>
        </p:nvSpPr>
        <p:spPr>
          <a:xfrm>
            <a:off x="971990" y="1229521"/>
            <a:ext cx="1883767" cy="655074"/>
          </a:xfrm>
          <a:prstGeom prst="roundRect">
            <a:avLst>
              <a:gd fmla="val 16667" name="adj"/>
            </a:avLst>
          </a:prstGeom>
          <a:solidFill>
            <a:srgbClr val="48C0B6"/>
          </a:solidFill>
          <a:ln cap="flat" cmpd="sng" w="12700">
            <a:solidFill>
              <a:srgbClr val="FFD9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6" name="Google Shape;316;p17"/>
          <p:cNvSpPr/>
          <p:nvPr/>
        </p:nvSpPr>
        <p:spPr>
          <a:xfrm>
            <a:off x="3216202" y="2570775"/>
            <a:ext cx="1950733" cy="655403"/>
          </a:xfrm>
          <a:prstGeom prst="roundRect">
            <a:avLst>
              <a:gd fmla="val 16667" name="adj"/>
            </a:avLst>
          </a:prstGeom>
          <a:solidFill>
            <a:srgbClr val="48C0B6"/>
          </a:solidFill>
          <a:ln cap="flat" cmpd="sng" w="12700">
            <a:solidFill>
              <a:srgbClr val="FFD9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LISTENING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7" name="Google Shape;317;p17"/>
          <p:cNvSpPr/>
          <p:nvPr/>
        </p:nvSpPr>
        <p:spPr>
          <a:xfrm>
            <a:off x="905024" y="4335419"/>
            <a:ext cx="1950733" cy="655403"/>
          </a:xfrm>
          <a:prstGeom prst="roundRect">
            <a:avLst>
              <a:gd fmla="val 16667" name="adj"/>
            </a:avLst>
          </a:prstGeom>
          <a:solidFill>
            <a:srgbClr val="48C0B6"/>
          </a:solidFill>
          <a:ln cap="flat" cmpd="sng" w="12700">
            <a:solidFill>
              <a:srgbClr val="FFD9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WRITING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8" name="Google Shape;318;p17"/>
          <p:cNvSpPr/>
          <p:nvPr/>
        </p:nvSpPr>
        <p:spPr>
          <a:xfrm>
            <a:off x="3333112" y="5350473"/>
            <a:ext cx="1950732" cy="623483"/>
          </a:xfrm>
          <a:prstGeom prst="roundRect">
            <a:avLst>
              <a:gd fmla="val 16667" name="adj"/>
            </a:avLst>
          </a:prstGeom>
          <a:solidFill>
            <a:srgbClr val="48C0B6"/>
          </a:solidFill>
          <a:ln cap="flat" cmpd="sng" w="12700">
            <a:solidFill>
              <a:srgbClr val="FFD9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POST-LISTENING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&amp; WRITING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9" name="Google Shape;319;p17"/>
          <p:cNvSpPr/>
          <p:nvPr/>
        </p:nvSpPr>
        <p:spPr>
          <a:xfrm>
            <a:off x="5588839" y="1202756"/>
            <a:ext cx="5893690" cy="597898"/>
          </a:xfrm>
          <a:prstGeom prst="rect">
            <a:avLst/>
          </a:prstGeom>
          <a:solidFill>
            <a:srgbClr val="CBEAF0"/>
          </a:solidFill>
          <a:ln cap="flat" cmpd="sng" w="12700">
            <a:solidFill>
              <a:srgbClr val="FFF2C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Game: The hidden word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0" name="Google Shape;320;p17"/>
          <p:cNvSpPr/>
          <p:nvPr/>
        </p:nvSpPr>
        <p:spPr>
          <a:xfrm>
            <a:off x="5588839" y="1913573"/>
            <a:ext cx="5893690" cy="1935938"/>
          </a:xfrm>
          <a:prstGeom prst="rect">
            <a:avLst/>
          </a:prstGeom>
          <a:solidFill>
            <a:srgbClr val="CBEAF0"/>
          </a:solidFill>
          <a:ln cap="flat" cmpd="sng" w="12700">
            <a:solidFill>
              <a:srgbClr val="FFF2C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1: Work in pairs. Look at the pictures and discuss the questions.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2: Listen to an interview between a reporter and two students. Circle the appropriate option (A, B, or C) to complete each sentence.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3: Listen again and answer the questions.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1" name="Google Shape;321;p17"/>
          <p:cNvSpPr/>
          <p:nvPr/>
        </p:nvSpPr>
        <p:spPr>
          <a:xfrm>
            <a:off x="5608436" y="3951116"/>
            <a:ext cx="5893690" cy="1356276"/>
          </a:xfrm>
          <a:prstGeom prst="rect">
            <a:avLst/>
          </a:prstGeom>
          <a:solidFill>
            <a:srgbClr val="CBEAF0"/>
          </a:solidFill>
          <a:ln cap="flat" cmpd="sng" w="12700">
            <a:solidFill>
              <a:srgbClr val="FFF2C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4: Work in pairs. Ask and answer questions about your school’s outdoor activities.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5: Write a paragraph of about 70 words about an outdoor activity at your school. </a:t>
            </a:r>
            <a:endParaRPr/>
          </a:p>
        </p:txBody>
      </p:sp>
      <p:cxnSp>
        <p:nvCxnSpPr>
          <p:cNvPr id="322" name="Google Shape;322;p17"/>
          <p:cNvCxnSpPr>
            <a:stCxn id="315" idx="3"/>
            <a:endCxn id="316" idx="0"/>
          </p:cNvCxnSpPr>
          <p:nvPr/>
        </p:nvCxnSpPr>
        <p:spPr>
          <a:xfrm>
            <a:off x="2855757" y="1557058"/>
            <a:ext cx="1335900" cy="1013700"/>
          </a:xfrm>
          <a:prstGeom prst="curvedConnector2">
            <a:avLst/>
          </a:prstGeom>
          <a:noFill/>
          <a:ln cap="flat" cmpd="sng" w="57150">
            <a:solidFill>
              <a:srgbClr val="F7941E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323" name="Google Shape;323;p17"/>
          <p:cNvCxnSpPr>
            <a:stCxn id="316" idx="1"/>
            <a:endCxn id="317" idx="0"/>
          </p:cNvCxnSpPr>
          <p:nvPr/>
        </p:nvCxnSpPr>
        <p:spPr>
          <a:xfrm flipH="1">
            <a:off x="1880302" y="2898477"/>
            <a:ext cx="1335900" cy="1437000"/>
          </a:xfrm>
          <a:prstGeom prst="curvedConnector2">
            <a:avLst/>
          </a:prstGeom>
          <a:noFill/>
          <a:ln cap="flat" cmpd="sng" w="57150">
            <a:solidFill>
              <a:srgbClr val="F7941E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324" name="Google Shape;324;p17"/>
          <p:cNvCxnSpPr>
            <a:stCxn id="317" idx="3"/>
            <a:endCxn id="318" idx="0"/>
          </p:cNvCxnSpPr>
          <p:nvPr/>
        </p:nvCxnSpPr>
        <p:spPr>
          <a:xfrm>
            <a:off x="2855757" y="4663121"/>
            <a:ext cx="1452600" cy="687300"/>
          </a:xfrm>
          <a:prstGeom prst="curvedConnector2">
            <a:avLst/>
          </a:prstGeom>
          <a:noFill/>
          <a:ln cap="flat" cmpd="sng" w="57150">
            <a:solidFill>
              <a:srgbClr val="F7941E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325" name="Google Shape;325;p17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fmla="val 42661" name="adj"/>
            </a:avLst>
          </a:prstGeom>
          <a:solidFill>
            <a:srgbClr val="FF980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6" name="Google Shape;326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26252" y="260303"/>
            <a:ext cx="964452" cy="916490"/>
          </a:xfrm>
          <a:prstGeom prst="rect">
            <a:avLst/>
          </a:prstGeom>
          <a:noFill/>
          <a:ln>
            <a:noFill/>
          </a:ln>
        </p:spPr>
      </p:pic>
      <p:sp>
        <p:nvSpPr>
          <p:cNvPr id="327" name="Google Shape;327;p17"/>
          <p:cNvSpPr txBox="1"/>
          <p:nvPr/>
        </p:nvSpPr>
        <p:spPr>
          <a:xfrm>
            <a:off x="4787235" y="518493"/>
            <a:ext cx="2573122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6: SKILLS 2</a:t>
            </a:r>
            <a:endParaRPr/>
          </a:p>
        </p:txBody>
      </p:sp>
      <p:sp>
        <p:nvSpPr>
          <p:cNvPr id="328" name="Google Shape;328;p17"/>
          <p:cNvSpPr/>
          <p:nvPr/>
        </p:nvSpPr>
        <p:spPr>
          <a:xfrm>
            <a:off x="938506" y="6032532"/>
            <a:ext cx="1950733" cy="655403"/>
          </a:xfrm>
          <a:prstGeom prst="roundRect">
            <a:avLst>
              <a:gd fmla="val 16667" name="adj"/>
            </a:avLst>
          </a:prstGeom>
          <a:solidFill>
            <a:srgbClr val="48C0B6"/>
          </a:solidFill>
          <a:ln cap="flat" cmpd="sng" w="12700">
            <a:solidFill>
              <a:srgbClr val="FFD9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CONSOLIDATION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29" name="Google Shape;329;p17"/>
          <p:cNvCxnSpPr>
            <a:stCxn id="318" idx="1"/>
            <a:endCxn id="328" idx="0"/>
          </p:cNvCxnSpPr>
          <p:nvPr/>
        </p:nvCxnSpPr>
        <p:spPr>
          <a:xfrm flipH="1">
            <a:off x="1913812" y="5662215"/>
            <a:ext cx="1419300" cy="370200"/>
          </a:xfrm>
          <a:prstGeom prst="curvedConnector2">
            <a:avLst/>
          </a:prstGeom>
          <a:noFill/>
          <a:ln cap="flat" cmpd="sng" w="57150">
            <a:solidFill>
              <a:srgbClr val="F7941E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330" name="Google Shape;330;p17"/>
          <p:cNvSpPr/>
          <p:nvPr/>
        </p:nvSpPr>
        <p:spPr>
          <a:xfrm>
            <a:off x="5616923" y="5991684"/>
            <a:ext cx="5899473" cy="684962"/>
          </a:xfrm>
          <a:prstGeom prst="rect">
            <a:avLst/>
          </a:prstGeom>
          <a:solidFill>
            <a:srgbClr val="CBEAF0"/>
          </a:solidFill>
          <a:ln cap="flat" cmpd="sng" w="12700">
            <a:solidFill>
              <a:srgbClr val="FFF2C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Wrap-up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Homework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1" name="Google Shape;331;p17"/>
          <p:cNvSpPr/>
          <p:nvPr/>
        </p:nvSpPr>
        <p:spPr>
          <a:xfrm>
            <a:off x="5614177" y="5399478"/>
            <a:ext cx="5902219" cy="502897"/>
          </a:xfrm>
          <a:prstGeom prst="rect">
            <a:avLst/>
          </a:prstGeom>
          <a:solidFill>
            <a:srgbClr val="CBEAF0"/>
          </a:solidFill>
          <a:ln cap="flat" cmpd="sng" w="12700">
            <a:solidFill>
              <a:srgbClr val="FFF2C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6: Class gallery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18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WRAP-UP</a:t>
            </a:r>
            <a:endParaRPr/>
          </a:p>
        </p:txBody>
      </p:sp>
      <p:sp>
        <p:nvSpPr>
          <p:cNvPr id="338" name="Google Shape;338;p18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fmla="val 16667" name="adj"/>
            </a:avLst>
          </a:prstGeom>
          <a:solidFill>
            <a:srgbClr val="0FB7B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9" name="Google Shape;339;p18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/>
          </a:p>
        </p:txBody>
      </p:sp>
      <p:pic>
        <p:nvPicPr>
          <p:cNvPr id="340" name="Google Shape;340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341" name="Google Shape;341;p18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CONSOLIDATION</a:t>
            </a:r>
            <a:endParaRPr b="1"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2" name="Google Shape;342;p18"/>
          <p:cNvSpPr txBox="1"/>
          <p:nvPr/>
        </p:nvSpPr>
        <p:spPr>
          <a:xfrm>
            <a:off x="4369829" y="2356057"/>
            <a:ext cx="7595430" cy="28623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this lesson, we have learnt to:</a:t>
            </a:r>
            <a:endParaRPr/>
          </a:p>
          <a:p>
            <a:pPr indent="-457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✔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listen for general and special information about school activities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✔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write a short paragraph about outdoor activities at one’s school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resentation with checklist with solid fill" id="343" name="Google Shape;343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8983" y="2365879"/>
            <a:ext cx="3315990" cy="33159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19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HOMEWORK</a:t>
            </a:r>
            <a:endParaRPr/>
          </a:p>
        </p:txBody>
      </p:sp>
      <p:sp>
        <p:nvSpPr>
          <p:cNvPr id="350" name="Google Shape;350;p19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fmla="val 16667" name="adj"/>
            </a:avLst>
          </a:prstGeom>
          <a:solidFill>
            <a:srgbClr val="0FB7B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1" name="Google Shape;351;p19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/>
          </a:p>
        </p:txBody>
      </p:sp>
      <p:pic>
        <p:nvPicPr>
          <p:cNvPr id="352" name="Google Shape;352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353" name="Google Shape;353;p19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CONSOLIDATION</a:t>
            </a:r>
            <a:endParaRPr b="1"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" name="Google Shape;354;p19"/>
          <p:cNvSpPr txBox="1"/>
          <p:nvPr/>
        </p:nvSpPr>
        <p:spPr>
          <a:xfrm>
            <a:off x="1451955" y="2272146"/>
            <a:ext cx="8872451" cy="6718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⮚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Prepare for the next lesson: </a:t>
            </a:r>
            <a:r>
              <a:rPr b="1" lang="en-US" sz="28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Looking back &amp; Project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"/>
          <p:cNvSpPr/>
          <p:nvPr/>
        </p:nvSpPr>
        <p:spPr>
          <a:xfrm>
            <a:off x="3372567" y="1670264"/>
            <a:ext cx="5020836" cy="635340"/>
          </a:xfrm>
          <a:prstGeom prst="roundRect">
            <a:avLst>
              <a:gd fmla="val 42661" name="adj"/>
            </a:avLst>
          </a:prstGeom>
          <a:solidFill>
            <a:srgbClr val="FF980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4" name="Google Shape;94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80778" y="1303957"/>
            <a:ext cx="1344559" cy="1277694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2"/>
          <p:cNvSpPr txBox="1"/>
          <p:nvPr/>
        </p:nvSpPr>
        <p:spPr>
          <a:xfrm>
            <a:off x="4125338" y="1757476"/>
            <a:ext cx="4563618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6: SKILLS 2</a:t>
            </a:r>
            <a:endParaRPr/>
          </a:p>
        </p:txBody>
      </p:sp>
      <p:pic>
        <p:nvPicPr>
          <p:cNvPr id="96" name="Google Shape;96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1" y="0"/>
            <a:ext cx="12192000" cy="1303957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168547" y="172218"/>
            <a:ext cx="855823" cy="848808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2"/>
          <p:cNvSpPr txBox="1"/>
          <p:nvPr/>
        </p:nvSpPr>
        <p:spPr>
          <a:xfrm>
            <a:off x="780915" y="237708"/>
            <a:ext cx="1387631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Unit</a:t>
            </a:r>
            <a:endParaRPr/>
          </a:p>
        </p:txBody>
      </p:sp>
      <p:sp>
        <p:nvSpPr>
          <p:cNvPr id="99" name="Google Shape;99;p2"/>
          <p:cNvSpPr txBox="1"/>
          <p:nvPr/>
        </p:nvSpPr>
        <p:spPr>
          <a:xfrm>
            <a:off x="3327149" y="229764"/>
            <a:ext cx="7306983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A VISIT TO A SCHOOL</a:t>
            </a:r>
            <a:endParaRPr/>
          </a:p>
        </p:txBody>
      </p:sp>
      <p:sp>
        <p:nvSpPr>
          <p:cNvPr id="100" name="Google Shape;100;p2"/>
          <p:cNvSpPr txBox="1"/>
          <p:nvPr/>
        </p:nvSpPr>
        <p:spPr>
          <a:xfrm>
            <a:off x="2235238" y="190029"/>
            <a:ext cx="722440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6</a:t>
            </a:r>
            <a:endParaRPr/>
          </a:p>
        </p:txBody>
      </p:sp>
      <p:pic>
        <p:nvPicPr>
          <p:cNvPr id="101" name="Google Shape;101;p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758619" y="2947958"/>
            <a:ext cx="6096000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9" name="Google Shape;359;p2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1" y="7553"/>
            <a:ext cx="9143999" cy="6839711"/>
          </a:xfrm>
          <a:prstGeom prst="rect">
            <a:avLst/>
          </a:prstGeom>
          <a:noFill/>
          <a:ln>
            <a:noFill/>
          </a:ln>
        </p:spPr>
      </p:pic>
      <p:sp>
        <p:nvSpPr>
          <p:cNvPr id="360" name="Google Shape;360;p20"/>
          <p:cNvSpPr/>
          <p:nvPr/>
        </p:nvSpPr>
        <p:spPr>
          <a:xfrm>
            <a:off x="2951748" y="5993141"/>
            <a:ext cx="60960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Website: </a:t>
            </a:r>
            <a:r>
              <a:rPr b="1" i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sachmem.vn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Fanpage: </a:t>
            </a:r>
            <a:r>
              <a:rPr b="1" i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facebook.com/sachmem.vn/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"/>
          <p:cNvSpPr/>
          <p:nvPr/>
        </p:nvSpPr>
        <p:spPr>
          <a:xfrm>
            <a:off x="3427102" y="587387"/>
            <a:ext cx="4958616" cy="884574"/>
          </a:xfrm>
          <a:prstGeom prst="roundRect">
            <a:avLst>
              <a:gd fmla="val 42661" name="adj"/>
            </a:avLst>
          </a:prstGeom>
          <a:solidFill>
            <a:srgbClr val="FF980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3"/>
          <p:cNvSpPr txBox="1"/>
          <p:nvPr/>
        </p:nvSpPr>
        <p:spPr>
          <a:xfrm>
            <a:off x="4791560" y="706508"/>
            <a:ext cx="3315377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OBJECTIVES</a:t>
            </a:r>
            <a:endParaRPr/>
          </a:p>
        </p:txBody>
      </p:sp>
      <p:pic>
        <p:nvPicPr>
          <p:cNvPr id="108" name="Google Shape;108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92320" y="144696"/>
            <a:ext cx="1515332" cy="1583743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3"/>
          <p:cNvSpPr txBox="1"/>
          <p:nvPr/>
        </p:nvSpPr>
        <p:spPr>
          <a:xfrm>
            <a:off x="1075765" y="2264607"/>
            <a:ext cx="10517719" cy="23083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By the end of the lesson, students will be able to:</a:t>
            </a:r>
            <a:endParaRPr/>
          </a:p>
          <a:p>
            <a:pPr indent="-45720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listen for general and special information about school activities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write a short paragraph about outdoor activities at one’s school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"/>
          <p:cNvSpPr/>
          <p:nvPr/>
        </p:nvSpPr>
        <p:spPr>
          <a:xfrm>
            <a:off x="4567839" y="1755498"/>
            <a:ext cx="2162852" cy="845902"/>
          </a:xfrm>
          <a:custGeom>
            <a:rect b="b" l="l" r="r" t="t"/>
            <a:pathLst>
              <a:path extrusionOk="0" h="941884" w="1728196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11425" lIns="11425" spcFirstLastPara="1" rIns="11425" wrap="square" tIns="11425">
            <a:noAutofit/>
          </a:bodyPr>
          <a:lstStyle/>
          <a:p>
            <a:pPr indent="0" lvl="1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4"/>
          <p:cNvSpPr/>
          <p:nvPr/>
        </p:nvSpPr>
        <p:spPr>
          <a:xfrm>
            <a:off x="3977081" y="5090340"/>
            <a:ext cx="1603229" cy="845902"/>
          </a:xfrm>
          <a:custGeom>
            <a:rect b="b" l="l" r="r" t="t"/>
            <a:pathLst>
              <a:path extrusionOk="0" h="941884" w="1419439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11425" lIns="11425" spcFirstLastPara="1" rIns="11425" wrap="square" tIns="11425">
            <a:noAutofit/>
          </a:bodyPr>
          <a:lstStyle/>
          <a:p>
            <a:pPr indent="0" lvl="1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4"/>
          <p:cNvSpPr/>
          <p:nvPr/>
        </p:nvSpPr>
        <p:spPr>
          <a:xfrm>
            <a:off x="971990" y="1229521"/>
            <a:ext cx="1883767" cy="655074"/>
          </a:xfrm>
          <a:prstGeom prst="roundRect">
            <a:avLst>
              <a:gd fmla="val 16667" name="adj"/>
            </a:avLst>
          </a:prstGeom>
          <a:solidFill>
            <a:srgbClr val="48C0B6"/>
          </a:solidFill>
          <a:ln cap="flat" cmpd="sng" w="12700">
            <a:solidFill>
              <a:srgbClr val="FFD9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4"/>
          <p:cNvSpPr/>
          <p:nvPr/>
        </p:nvSpPr>
        <p:spPr>
          <a:xfrm>
            <a:off x="3216202" y="2570775"/>
            <a:ext cx="1950733" cy="655403"/>
          </a:xfrm>
          <a:prstGeom prst="roundRect">
            <a:avLst>
              <a:gd fmla="val 16667" name="adj"/>
            </a:avLst>
          </a:prstGeom>
          <a:solidFill>
            <a:srgbClr val="48C0B6"/>
          </a:solidFill>
          <a:ln cap="flat" cmpd="sng" w="12700">
            <a:solidFill>
              <a:srgbClr val="FFD9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LISTENING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4"/>
          <p:cNvSpPr/>
          <p:nvPr/>
        </p:nvSpPr>
        <p:spPr>
          <a:xfrm>
            <a:off x="905024" y="4335419"/>
            <a:ext cx="1950733" cy="655403"/>
          </a:xfrm>
          <a:prstGeom prst="roundRect">
            <a:avLst>
              <a:gd fmla="val 16667" name="adj"/>
            </a:avLst>
          </a:prstGeom>
          <a:solidFill>
            <a:srgbClr val="48C0B6"/>
          </a:solidFill>
          <a:ln cap="flat" cmpd="sng" w="12700">
            <a:solidFill>
              <a:srgbClr val="FFD9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WRITING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4"/>
          <p:cNvSpPr/>
          <p:nvPr/>
        </p:nvSpPr>
        <p:spPr>
          <a:xfrm>
            <a:off x="3333112" y="5350473"/>
            <a:ext cx="1950732" cy="623483"/>
          </a:xfrm>
          <a:prstGeom prst="roundRect">
            <a:avLst>
              <a:gd fmla="val 16667" name="adj"/>
            </a:avLst>
          </a:prstGeom>
          <a:solidFill>
            <a:srgbClr val="48C0B6"/>
          </a:solidFill>
          <a:ln cap="flat" cmpd="sng" w="12700">
            <a:solidFill>
              <a:srgbClr val="FFD9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POST-LISTENING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&amp; WRITING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4"/>
          <p:cNvSpPr/>
          <p:nvPr/>
        </p:nvSpPr>
        <p:spPr>
          <a:xfrm>
            <a:off x="5588839" y="1202756"/>
            <a:ext cx="5893690" cy="597898"/>
          </a:xfrm>
          <a:prstGeom prst="rect">
            <a:avLst/>
          </a:prstGeom>
          <a:solidFill>
            <a:srgbClr val="CBEAF0"/>
          </a:solidFill>
          <a:ln cap="flat" cmpd="sng" w="12700">
            <a:solidFill>
              <a:srgbClr val="FFF2C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Game: The hidden word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4"/>
          <p:cNvSpPr/>
          <p:nvPr/>
        </p:nvSpPr>
        <p:spPr>
          <a:xfrm>
            <a:off x="5588839" y="1913573"/>
            <a:ext cx="5893690" cy="1935938"/>
          </a:xfrm>
          <a:prstGeom prst="rect">
            <a:avLst/>
          </a:prstGeom>
          <a:solidFill>
            <a:srgbClr val="CBEAF0"/>
          </a:solidFill>
          <a:ln cap="flat" cmpd="sng" w="12700">
            <a:solidFill>
              <a:srgbClr val="FFF2C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1: Work in pairs. Look at the pictures and discuss the questions.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2: Listen to an interview between a reporter and two students. Circle the appropriate option (A, B, or C) to complete each sentence.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3: Listen again and answer the questions.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4"/>
          <p:cNvSpPr/>
          <p:nvPr/>
        </p:nvSpPr>
        <p:spPr>
          <a:xfrm>
            <a:off x="5608436" y="3951116"/>
            <a:ext cx="5893690" cy="1356276"/>
          </a:xfrm>
          <a:prstGeom prst="rect">
            <a:avLst/>
          </a:prstGeom>
          <a:solidFill>
            <a:srgbClr val="CBEAF0"/>
          </a:solidFill>
          <a:ln cap="flat" cmpd="sng" w="12700">
            <a:solidFill>
              <a:srgbClr val="FFF2C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4: Work in pairs. Ask and answer questions about your school’s outdoor activities.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5: Write a paragraph of about 70 words about an outdoor activity at your school. </a:t>
            </a:r>
            <a:endParaRPr/>
          </a:p>
        </p:txBody>
      </p:sp>
      <p:cxnSp>
        <p:nvCxnSpPr>
          <p:cNvPr id="123" name="Google Shape;123;p4"/>
          <p:cNvCxnSpPr>
            <a:stCxn id="116" idx="3"/>
            <a:endCxn id="117" idx="0"/>
          </p:cNvCxnSpPr>
          <p:nvPr/>
        </p:nvCxnSpPr>
        <p:spPr>
          <a:xfrm>
            <a:off x="2855757" y="1557058"/>
            <a:ext cx="1335900" cy="1013700"/>
          </a:xfrm>
          <a:prstGeom prst="curvedConnector2">
            <a:avLst/>
          </a:prstGeom>
          <a:noFill/>
          <a:ln cap="flat" cmpd="sng" w="57150">
            <a:solidFill>
              <a:srgbClr val="F7941E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124" name="Google Shape;124;p4"/>
          <p:cNvCxnSpPr>
            <a:stCxn id="117" idx="1"/>
            <a:endCxn id="118" idx="0"/>
          </p:cNvCxnSpPr>
          <p:nvPr/>
        </p:nvCxnSpPr>
        <p:spPr>
          <a:xfrm flipH="1">
            <a:off x="1880302" y="2898477"/>
            <a:ext cx="1335900" cy="1437000"/>
          </a:xfrm>
          <a:prstGeom prst="curvedConnector2">
            <a:avLst/>
          </a:prstGeom>
          <a:noFill/>
          <a:ln cap="flat" cmpd="sng" w="57150">
            <a:solidFill>
              <a:srgbClr val="F7941E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125" name="Google Shape;125;p4"/>
          <p:cNvCxnSpPr>
            <a:stCxn id="118" idx="3"/>
            <a:endCxn id="119" idx="0"/>
          </p:cNvCxnSpPr>
          <p:nvPr/>
        </p:nvCxnSpPr>
        <p:spPr>
          <a:xfrm>
            <a:off x="2855757" y="4663121"/>
            <a:ext cx="1452600" cy="687300"/>
          </a:xfrm>
          <a:prstGeom prst="curvedConnector2">
            <a:avLst/>
          </a:prstGeom>
          <a:noFill/>
          <a:ln cap="flat" cmpd="sng" w="57150">
            <a:solidFill>
              <a:srgbClr val="F7941E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126" name="Google Shape;126;p4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fmla="val 42661" name="adj"/>
            </a:avLst>
          </a:prstGeom>
          <a:solidFill>
            <a:srgbClr val="FF980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7" name="Google Shape;127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26252" y="260303"/>
            <a:ext cx="964452" cy="916490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4"/>
          <p:cNvSpPr txBox="1"/>
          <p:nvPr/>
        </p:nvSpPr>
        <p:spPr>
          <a:xfrm>
            <a:off x="4787235" y="518493"/>
            <a:ext cx="2573122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6: SKILLS 2</a:t>
            </a:r>
            <a:endParaRPr/>
          </a:p>
        </p:txBody>
      </p:sp>
      <p:sp>
        <p:nvSpPr>
          <p:cNvPr id="129" name="Google Shape;129;p4"/>
          <p:cNvSpPr/>
          <p:nvPr/>
        </p:nvSpPr>
        <p:spPr>
          <a:xfrm>
            <a:off x="938506" y="6032532"/>
            <a:ext cx="1950733" cy="655403"/>
          </a:xfrm>
          <a:prstGeom prst="roundRect">
            <a:avLst>
              <a:gd fmla="val 16667" name="adj"/>
            </a:avLst>
          </a:prstGeom>
          <a:solidFill>
            <a:srgbClr val="48C0B6"/>
          </a:solidFill>
          <a:ln cap="flat" cmpd="sng" w="12700">
            <a:solidFill>
              <a:srgbClr val="FFD9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CONSOLIDATION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0" name="Google Shape;130;p4"/>
          <p:cNvCxnSpPr>
            <a:stCxn id="119" idx="1"/>
            <a:endCxn id="129" idx="0"/>
          </p:cNvCxnSpPr>
          <p:nvPr/>
        </p:nvCxnSpPr>
        <p:spPr>
          <a:xfrm flipH="1">
            <a:off x="1913812" y="5662215"/>
            <a:ext cx="1419300" cy="370200"/>
          </a:xfrm>
          <a:prstGeom prst="curvedConnector2">
            <a:avLst/>
          </a:prstGeom>
          <a:noFill/>
          <a:ln cap="flat" cmpd="sng" w="57150">
            <a:solidFill>
              <a:srgbClr val="F7941E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131" name="Google Shape;131;p4"/>
          <p:cNvSpPr/>
          <p:nvPr/>
        </p:nvSpPr>
        <p:spPr>
          <a:xfrm>
            <a:off x="5616923" y="5991684"/>
            <a:ext cx="5899473" cy="684962"/>
          </a:xfrm>
          <a:prstGeom prst="rect">
            <a:avLst/>
          </a:prstGeom>
          <a:solidFill>
            <a:srgbClr val="CBEAF0"/>
          </a:solidFill>
          <a:ln cap="flat" cmpd="sng" w="12700">
            <a:solidFill>
              <a:srgbClr val="FFF2C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Wrap-up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Homework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4"/>
          <p:cNvSpPr/>
          <p:nvPr/>
        </p:nvSpPr>
        <p:spPr>
          <a:xfrm>
            <a:off x="5614177" y="5399478"/>
            <a:ext cx="5902219" cy="502897"/>
          </a:xfrm>
          <a:prstGeom prst="rect">
            <a:avLst/>
          </a:prstGeom>
          <a:solidFill>
            <a:srgbClr val="CBEAF0"/>
          </a:solidFill>
          <a:ln cap="flat" cmpd="sng" w="12700">
            <a:solidFill>
              <a:srgbClr val="FFF2C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6: Class gallery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5"/>
          <p:cNvSpPr/>
          <p:nvPr/>
        </p:nvSpPr>
        <p:spPr>
          <a:xfrm>
            <a:off x="4567839" y="1755498"/>
            <a:ext cx="2162852" cy="845902"/>
          </a:xfrm>
          <a:custGeom>
            <a:rect b="b" l="l" r="r" t="t"/>
            <a:pathLst>
              <a:path extrusionOk="0" h="941884" w="1728196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11425" lIns="11425" spcFirstLastPara="1" rIns="11425" wrap="square" tIns="11425">
            <a:noAutofit/>
          </a:bodyPr>
          <a:lstStyle/>
          <a:p>
            <a:pPr indent="0" lvl="1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5"/>
          <p:cNvSpPr/>
          <p:nvPr/>
        </p:nvSpPr>
        <p:spPr>
          <a:xfrm>
            <a:off x="971990" y="1229521"/>
            <a:ext cx="1883767" cy="655074"/>
          </a:xfrm>
          <a:prstGeom prst="roundRect">
            <a:avLst>
              <a:gd fmla="val 16667" name="adj"/>
            </a:avLst>
          </a:prstGeom>
          <a:solidFill>
            <a:srgbClr val="48C0B6"/>
          </a:solidFill>
          <a:ln cap="flat" cmpd="sng" w="12700">
            <a:solidFill>
              <a:srgbClr val="FFD9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5"/>
          <p:cNvSpPr/>
          <p:nvPr/>
        </p:nvSpPr>
        <p:spPr>
          <a:xfrm>
            <a:off x="5588839" y="1202756"/>
            <a:ext cx="5893690" cy="597898"/>
          </a:xfrm>
          <a:prstGeom prst="rect">
            <a:avLst/>
          </a:prstGeom>
          <a:solidFill>
            <a:srgbClr val="CBEAF0"/>
          </a:solidFill>
          <a:ln cap="flat" cmpd="sng" w="12700">
            <a:solidFill>
              <a:srgbClr val="FFF2C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Game: The hidden word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5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fmla="val 42661" name="adj"/>
            </a:avLst>
          </a:prstGeom>
          <a:solidFill>
            <a:srgbClr val="FF980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1" name="Google Shape;141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26252" y="260303"/>
            <a:ext cx="964452" cy="916490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5"/>
          <p:cNvSpPr txBox="1"/>
          <p:nvPr/>
        </p:nvSpPr>
        <p:spPr>
          <a:xfrm>
            <a:off x="4787235" y="518493"/>
            <a:ext cx="2573122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6: SKILLS 2</a:t>
            </a:r>
            <a:endParaRPr/>
          </a:p>
        </p:txBody>
      </p:sp>
      <p:sp>
        <p:nvSpPr>
          <p:cNvPr id="143" name="Google Shape;143;p5"/>
          <p:cNvSpPr/>
          <p:nvPr/>
        </p:nvSpPr>
        <p:spPr>
          <a:xfrm>
            <a:off x="5654689" y="2601400"/>
            <a:ext cx="5827840" cy="12926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Aims of the stage:</a:t>
            </a:r>
            <a:endParaRPr/>
          </a:p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⮚"/>
            </a:pPr>
            <a:r>
              <a: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to waken up students’ interest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4" name="Google Shape;144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43873" y="2541420"/>
            <a:ext cx="3619696" cy="24070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6"/>
          <p:cNvSpPr/>
          <p:nvPr/>
        </p:nvSpPr>
        <p:spPr>
          <a:xfrm>
            <a:off x="339481" y="5525100"/>
            <a:ext cx="9044335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5. The school year usually begins  _ _  September 5</a:t>
            </a:r>
            <a:r>
              <a:rPr baseline="30000"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</a:t>
            </a: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every year.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6"/>
          <p:cNvSpPr/>
          <p:nvPr/>
        </p:nvSpPr>
        <p:spPr>
          <a:xfrm>
            <a:off x="339481" y="4692532"/>
            <a:ext cx="6577442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4. Quoc Hoc – Hue was  _ _ _ _ _ _ _  in 1986.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6"/>
          <p:cNvSpPr/>
          <p:nvPr/>
        </p:nvSpPr>
        <p:spPr>
          <a:xfrm>
            <a:off x="339481" y="3945464"/>
            <a:ext cx="7675499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3. My and Phong are members of “Go Green  _ _ _ _ .”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3" name="Google Shape;153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2" y="1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6"/>
          <p:cNvSpPr txBox="1"/>
          <p:nvPr/>
        </p:nvSpPr>
        <p:spPr>
          <a:xfrm>
            <a:off x="663572" y="202239"/>
            <a:ext cx="30598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WARM-UP</a:t>
            </a:r>
            <a:endParaRPr b="1"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6"/>
          <p:cNvSpPr/>
          <p:nvPr/>
        </p:nvSpPr>
        <p:spPr>
          <a:xfrm>
            <a:off x="339481" y="1264577"/>
            <a:ext cx="228780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 What is this?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6"/>
          <p:cNvSpPr/>
          <p:nvPr/>
        </p:nvSpPr>
        <p:spPr>
          <a:xfrm>
            <a:off x="336339" y="1954386"/>
            <a:ext cx="2884059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PLAYG</a:t>
            </a:r>
            <a:r>
              <a:rPr b="1" lang="en-US" sz="30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RO</a:t>
            </a:r>
            <a:r>
              <a:rPr b="1" lang="en-US" sz="3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UND</a:t>
            </a:r>
            <a:endParaRPr b="1" sz="3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6"/>
          <p:cNvSpPr/>
          <p:nvPr/>
        </p:nvSpPr>
        <p:spPr>
          <a:xfrm>
            <a:off x="3442446" y="1285544"/>
            <a:ext cx="23491865" cy="4571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School Zone - Commercial Playground Bundle - All People Can Play" id="158" name="Google Shape;158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836051" y="1237584"/>
            <a:ext cx="4535010" cy="2541599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6"/>
          <p:cNvSpPr/>
          <p:nvPr/>
        </p:nvSpPr>
        <p:spPr>
          <a:xfrm>
            <a:off x="310939" y="2027564"/>
            <a:ext cx="2880917" cy="4924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_ _ _ _ _ _ _ _ _ _</a:t>
            </a:r>
            <a:endParaRPr b="1" sz="2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6"/>
          <p:cNvSpPr/>
          <p:nvPr/>
        </p:nvSpPr>
        <p:spPr>
          <a:xfrm>
            <a:off x="2374313" y="3087041"/>
            <a:ext cx="1978427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SUBJEC</a:t>
            </a:r>
            <a:r>
              <a:rPr b="1" lang="en-US" sz="30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endParaRPr b="1" sz="30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6"/>
          <p:cNvSpPr/>
          <p:nvPr/>
        </p:nvSpPr>
        <p:spPr>
          <a:xfrm>
            <a:off x="339481" y="3163241"/>
            <a:ext cx="5314275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 My favourite _ _ _ _ _ _ _ is Maths.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6"/>
          <p:cNvSpPr/>
          <p:nvPr/>
        </p:nvSpPr>
        <p:spPr>
          <a:xfrm>
            <a:off x="6471051" y="3873897"/>
            <a:ext cx="1252266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</a:t>
            </a:r>
            <a:r>
              <a:rPr b="1" lang="en-US" sz="30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U</a:t>
            </a:r>
            <a:r>
              <a:rPr b="1" lang="en-US" sz="3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endParaRPr b="1" sz="30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6"/>
          <p:cNvSpPr/>
          <p:nvPr/>
        </p:nvSpPr>
        <p:spPr>
          <a:xfrm>
            <a:off x="3654854" y="4606431"/>
            <a:ext cx="2085827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</a:t>
            </a:r>
            <a:r>
              <a:rPr b="1" lang="en-US" sz="30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r>
              <a:rPr b="1" lang="en-US" sz="3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</a:t>
            </a:r>
            <a:r>
              <a:rPr b="1" lang="en-US" sz="30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r>
              <a:rPr b="1" lang="en-US" sz="3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ED</a:t>
            </a:r>
            <a:endParaRPr b="1" sz="30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6"/>
          <p:cNvSpPr/>
          <p:nvPr/>
        </p:nvSpPr>
        <p:spPr>
          <a:xfrm>
            <a:off x="4930109" y="5453533"/>
            <a:ext cx="761747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r>
              <a:rPr b="1" lang="en-US" sz="3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endParaRPr b="1" sz="30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5" name="Google Shape;165;p6"/>
          <p:cNvCxnSpPr>
            <a:stCxn id="155" idx="3"/>
          </p:cNvCxnSpPr>
          <p:nvPr/>
        </p:nvCxnSpPr>
        <p:spPr>
          <a:xfrm>
            <a:off x="2627287" y="1495410"/>
            <a:ext cx="3113400" cy="638100"/>
          </a:xfrm>
          <a:prstGeom prst="straightConnector1">
            <a:avLst/>
          </a:prstGeom>
          <a:noFill/>
          <a:ln cap="flat" cmpd="sng" w="57150">
            <a:solidFill>
              <a:srgbClr val="00A9A5"/>
            </a:solidFill>
            <a:prstDash val="solid"/>
            <a:miter lim="800000"/>
            <a:headEnd len="sm" w="sm" type="none"/>
            <a:tailEnd len="med" w="med" type="stealth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Google Shape;171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2" y="1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7"/>
          <p:cNvSpPr txBox="1"/>
          <p:nvPr/>
        </p:nvSpPr>
        <p:spPr>
          <a:xfrm>
            <a:off x="663572" y="202239"/>
            <a:ext cx="30598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WARM-UP</a:t>
            </a:r>
            <a:endParaRPr b="1"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7"/>
          <p:cNvSpPr/>
          <p:nvPr/>
        </p:nvSpPr>
        <p:spPr>
          <a:xfrm>
            <a:off x="663572" y="1627699"/>
            <a:ext cx="359746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hidden word:</a:t>
            </a:r>
            <a:endParaRPr b="1"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7"/>
          <p:cNvSpPr/>
          <p:nvPr/>
        </p:nvSpPr>
        <p:spPr>
          <a:xfrm>
            <a:off x="4344388" y="3918608"/>
            <a:ext cx="3038011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_ _ _ _ _ _ _</a:t>
            </a:r>
            <a:endParaRPr b="1" sz="4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7"/>
          <p:cNvSpPr/>
          <p:nvPr/>
        </p:nvSpPr>
        <p:spPr>
          <a:xfrm>
            <a:off x="4302710" y="1634977"/>
            <a:ext cx="254428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ROTUODO</a:t>
            </a:r>
            <a:endParaRPr b="1" sz="36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7"/>
          <p:cNvSpPr/>
          <p:nvPr/>
        </p:nvSpPr>
        <p:spPr>
          <a:xfrm>
            <a:off x="4302710" y="3857052"/>
            <a:ext cx="3068469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00B2A5"/>
                </a:solidFill>
                <a:latin typeface="Arial"/>
                <a:ea typeface="Arial"/>
                <a:cs typeface="Arial"/>
                <a:sym typeface="Arial"/>
              </a:rPr>
              <a:t>OUTDOOR</a:t>
            </a:r>
            <a:endParaRPr b="1" sz="4400">
              <a:solidFill>
                <a:srgbClr val="00B2A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77" name="Google Shape;177;p7"/>
          <p:cNvCxnSpPr/>
          <p:nvPr/>
        </p:nvCxnSpPr>
        <p:spPr>
          <a:xfrm>
            <a:off x="5574853" y="2494862"/>
            <a:ext cx="0" cy="1173092"/>
          </a:xfrm>
          <a:prstGeom prst="straightConnector1">
            <a:avLst/>
          </a:prstGeom>
          <a:noFill/>
          <a:ln cap="flat" cmpd="sng" w="76200">
            <a:solidFill>
              <a:srgbClr val="00A9A5"/>
            </a:solidFill>
            <a:prstDash val="solid"/>
            <a:miter lim="800000"/>
            <a:headEnd len="sm" w="sm" type="none"/>
            <a:tailEnd len="med" w="med" type="stealth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8"/>
          <p:cNvSpPr/>
          <p:nvPr/>
        </p:nvSpPr>
        <p:spPr>
          <a:xfrm>
            <a:off x="4567839" y="1755498"/>
            <a:ext cx="2162852" cy="845902"/>
          </a:xfrm>
          <a:custGeom>
            <a:rect b="b" l="l" r="r" t="t"/>
            <a:pathLst>
              <a:path extrusionOk="0" h="941884" w="1728196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11425" lIns="11425" spcFirstLastPara="1" rIns="11425" wrap="square" tIns="11425">
            <a:noAutofit/>
          </a:bodyPr>
          <a:lstStyle/>
          <a:p>
            <a:pPr indent="0" lvl="1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8"/>
          <p:cNvSpPr/>
          <p:nvPr/>
        </p:nvSpPr>
        <p:spPr>
          <a:xfrm>
            <a:off x="971990" y="1229521"/>
            <a:ext cx="1883767" cy="655074"/>
          </a:xfrm>
          <a:prstGeom prst="roundRect">
            <a:avLst>
              <a:gd fmla="val 16667" name="adj"/>
            </a:avLst>
          </a:prstGeom>
          <a:solidFill>
            <a:srgbClr val="48C0B6"/>
          </a:solidFill>
          <a:ln cap="flat" cmpd="sng" w="12700">
            <a:solidFill>
              <a:srgbClr val="FFD9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8"/>
          <p:cNvSpPr/>
          <p:nvPr/>
        </p:nvSpPr>
        <p:spPr>
          <a:xfrm>
            <a:off x="3216202" y="2570775"/>
            <a:ext cx="1950733" cy="655403"/>
          </a:xfrm>
          <a:prstGeom prst="roundRect">
            <a:avLst>
              <a:gd fmla="val 16667" name="adj"/>
            </a:avLst>
          </a:prstGeom>
          <a:solidFill>
            <a:srgbClr val="48C0B6"/>
          </a:solidFill>
          <a:ln cap="flat" cmpd="sng" w="12700">
            <a:solidFill>
              <a:srgbClr val="FFD9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LISTENING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8"/>
          <p:cNvSpPr/>
          <p:nvPr/>
        </p:nvSpPr>
        <p:spPr>
          <a:xfrm>
            <a:off x="5588839" y="1202756"/>
            <a:ext cx="5893690" cy="597898"/>
          </a:xfrm>
          <a:prstGeom prst="rect">
            <a:avLst/>
          </a:prstGeom>
          <a:solidFill>
            <a:srgbClr val="CBEAF0"/>
          </a:solidFill>
          <a:ln cap="flat" cmpd="sng" w="12700">
            <a:solidFill>
              <a:srgbClr val="FFF2C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Game: The hidden word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8"/>
          <p:cNvSpPr/>
          <p:nvPr/>
        </p:nvSpPr>
        <p:spPr>
          <a:xfrm>
            <a:off x="5588839" y="1913573"/>
            <a:ext cx="5893690" cy="1935938"/>
          </a:xfrm>
          <a:prstGeom prst="rect">
            <a:avLst/>
          </a:prstGeom>
          <a:solidFill>
            <a:srgbClr val="CBEAF0"/>
          </a:solidFill>
          <a:ln cap="flat" cmpd="sng" w="12700">
            <a:solidFill>
              <a:srgbClr val="FFF2C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1: Work in pairs. Look at the pictures and discuss the questions.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2: Listen to an interview between a reporter and two students. Circle the appropriate option (A, B, or C) to complete each sentence.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3: Listen again and answer the questions.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87" name="Google Shape;187;p8"/>
          <p:cNvCxnSpPr>
            <a:stCxn id="183" idx="3"/>
            <a:endCxn id="184" idx="0"/>
          </p:cNvCxnSpPr>
          <p:nvPr/>
        </p:nvCxnSpPr>
        <p:spPr>
          <a:xfrm>
            <a:off x="2855757" y="1557058"/>
            <a:ext cx="1335900" cy="1013700"/>
          </a:xfrm>
          <a:prstGeom prst="curvedConnector2">
            <a:avLst/>
          </a:prstGeom>
          <a:noFill/>
          <a:ln cap="flat" cmpd="sng" w="57150">
            <a:solidFill>
              <a:srgbClr val="F7941E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188" name="Google Shape;188;p8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fmla="val 42661" name="adj"/>
            </a:avLst>
          </a:prstGeom>
          <a:solidFill>
            <a:srgbClr val="FF980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9" name="Google Shape;189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26252" y="260303"/>
            <a:ext cx="964452" cy="916490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8"/>
          <p:cNvSpPr txBox="1"/>
          <p:nvPr/>
        </p:nvSpPr>
        <p:spPr>
          <a:xfrm>
            <a:off x="4787235" y="518493"/>
            <a:ext cx="2573122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6: SKILLS 2</a:t>
            </a:r>
            <a:endParaRPr/>
          </a:p>
        </p:txBody>
      </p:sp>
      <p:sp>
        <p:nvSpPr>
          <p:cNvPr id="191" name="Google Shape;191;p8"/>
          <p:cNvSpPr/>
          <p:nvPr/>
        </p:nvSpPr>
        <p:spPr>
          <a:xfrm>
            <a:off x="5470113" y="4442811"/>
            <a:ext cx="5827840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Aims of the stage: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⮚"/>
            </a:pPr>
            <a:r>
              <a: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to help students develop listening skills for general and specific information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Headphones with solid fill" id="192" name="Google Shape;192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663497" y="4148489"/>
            <a:ext cx="1771650" cy="1771650"/>
          </a:xfrm>
          <a:prstGeom prst="rect">
            <a:avLst/>
          </a:prstGeom>
          <a:noFill/>
          <a:ln>
            <a:noFill/>
          </a:ln>
          <a:effectLst>
            <a:outerShdw blurRad="190500" algn="ctr" dir="2700000" dist="228600">
              <a:srgbClr val="000000">
                <a:alpha val="29803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Google Shape;198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10053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9"/>
          <p:cNvSpPr txBox="1"/>
          <p:nvPr/>
        </p:nvSpPr>
        <p:spPr>
          <a:xfrm>
            <a:off x="487067" y="208434"/>
            <a:ext cx="8745602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PRE-LISTENING</a:t>
            </a:r>
            <a:endParaRPr/>
          </a:p>
        </p:txBody>
      </p:sp>
      <p:sp>
        <p:nvSpPr>
          <p:cNvPr id="200" name="Google Shape;200;p9"/>
          <p:cNvSpPr txBox="1"/>
          <p:nvPr/>
        </p:nvSpPr>
        <p:spPr>
          <a:xfrm>
            <a:off x="1042458" y="1398528"/>
            <a:ext cx="996477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Work in pairs. Look at the pictures and discuss the questions.</a:t>
            </a:r>
            <a:endParaRPr b="1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9"/>
          <p:cNvSpPr/>
          <p:nvPr/>
        </p:nvSpPr>
        <p:spPr>
          <a:xfrm>
            <a:off x="487067" y="1357587"/>
            <a:ext cx="502606" cy="502606"/>
          </a:xfrm>
          <a:prstGeom prst="roundRect">
            <a:avLst>
              <a:gd fmla="val 16667" name="adj"/>
            </a:avLst>
          </a:prstGeom>
          <a:solidFill>
            <a:srgbClr val="0FB7B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9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/>
          </a:p>
        </p:txBody>
      </p:sp>
      <p:sp>
        <p:nvSpPr>
          <p:cNvPr id="203" name="Google Shape;203;p9"/>
          <p:cNvSpPr/>
          <p:nvPr/>
        </p:nvSpPr>
        <p:spPr>
          <a:xfrm>
            <a:off x="403750" y="2178800"/>
            <a:ext cx="7089300" cy="1250100"/>
          </a:xfrm>
          <a:prstGeom prst="wedgeRoundRectCallout">
            <a:avLst>
              <a:gd fmla="val -45155" name="adj1"/>
              <a:gd fmla="val 70346" name="adj2"/>
              <a:gd fmla="val 16667" name="adj3"/>
            </a:avLst>
          </a:prstGeom>
          <a:solidFill>
            <a:schemeClr val="lt1"/>
          </a:solidFill>
          <a:ln cap="flat" cmpd="sng" w="381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514350" lvl="0" marL="514350" marR="0" rtl="0" algn="just">
              <a:spcBef>
                <a:spcPts val="0"/>
              </a:spcBef>
              <a:spcAft>
                <a:spcPts val="0"/>
              </a:spcAft>
              <a:buClr>
                <a:srgbClr val="242021"/>
              </a:buClr>
              <a:buSzPts val="2400"/>
              <a:buFont typeface="Calibri"/>
              <a:buAutoNum type="arabicPeriod"/>
            </a:pPr>
            <a:r>
              <a:rPr b="0" i="0" lang="en-US" sz="240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What outdoor activities do they take part in?</a:t>
            </a:r>
            <a:endParaRPr/>
          </a:p>
          <a:p>
            <a:pPr indent="-361950" lvl="0" marL="5143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t/>
            </a:r>
            <a:endParaRPr b="0" i="0" sz="2400">
              <a:solidFill>
                <a:srgbClr val="24202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514350" lvl="0" marL="514350" marR="0" rtl="0" algn="just">
              <a:spcBef>
                <a:spcPts val="0"/>
              </a:spcBef>
              <a:spcAft>
                <a:spcPts val="0"/>
              </a:spcAft>
              <a:buClr>
                <a:srgbClr val="242021"/>
              </a:buClr>
              <a:buSzPts val="2400"/>
              <a:buFont typeface="Calibri"/>
              <a:buAutoNum type="arabicPeriod"/>
            </a:pPr>
            <a:r>
              <a:rPr lang="en-US" sz="240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Why do they do these activities?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onversation - Free people icons" id="204" name="Google Shape;204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611585" y="1962833"/>
            <a:ext cx="2210027" cy="22100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52150" y="3608700"/>
            <a:ext cx="6972676" cy="3188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2020-12-09T02:04:09Z</dcterms:created>
  <dc:creator>TrangDTT</dc:creator>
</cp:coreProperties>
</file>